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6"/>
  </p:notesMasterIdLst>
  <p:sldIdLst>
    <p:sldId id="372" r:id="rId2"/>
    <p:sldId id="381" r:id="rId3"/>
    <p:sldId id="336" r:id="rId4"/>
    <p:sldId id="378" r:id="rId5"/>
    <p:sldId id="347" r:id="rId6"/>
    <p:sldId id="373" r:id="rId7"/>
    <p:sldId id="368" r:id="rId8"/>
    <p:sldId id="345" r:id="rId9"/>
    <p:sldId id="323" r:id="rId10"/>
    <p:sldId id="374" r:id="rId11"/>
    <p:sldId id="376" r:id="rId12"/>
    <p:sldId id="375" r:id="rId13"/>
    <p:sldId id="383" r:id="rId14"/>
    <p:sldId id="37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3399FF"/>
    <a:srgbClr val="00FFCC"/>
    <a:srgbClr val="FF3300"/>
    <a:srgbClr val="CC0066"/>
    <a:srgbClr val="FFFF99"/>
    <a:srgbClr val="66CC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95" autoAdjust="0"/>
    <p:restoredTop sz="96975" autoAdjust="0"/>
  </p:normalViewPr>
  <p:slideViewPr>
    <p:cSldViewPr>
      <p:cViewPr varScale="1">
        <p:scale>
          <a:sx n="42" d="100"/>
          <a:sy n="42" d="100"/>
        </p:scale>
        <p:origin x="-12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2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2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F2797A8-93DD-492B-B17B-F6B43BD3F1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02E24-7CCB-4145-BC1E-9B89F55784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BB985-886D-4AAD-B8A1-AC9A3D397A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A7EAC-B71A-40C4-9411-974AFE7D0B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12DC8-BC0F-451E-A1BF-F2A695FC0F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57454-7103-4DC1-8B10-FF0CC663B1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0E3D21-136A-42F7-BCA0-1E568A1000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2C3A47-F1A7-4917-99E7-5F8FF25372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66F574-1E17-4C47-8803-D41A4299F6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6BE55D-A56A-412E-B92C-B6EABBACE4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7A33E-9A16-4CD6-9303-3D24D00997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A6348-8225-4751-AA7B-24C0161A0B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D1B05C-5E56-4595-88C8-FC67287F1E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rgbClr val="3333FF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29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9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9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BC38656-F207-4CA4-8AA6-3CE9FB60BB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6.jpeg"/><Relationship Id="rId7" Type="http://schemas.openxmlformats.org/officeDocument/2006/relationships/image" Target="../media/image1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7.jpeg"/><Relationship Id="rId4" Type="http://schemas.openxmlformats.org/officeDocument/2006/relationships/image" Target="../media/image13.jpeg"/><Relationship Id="rId9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lower_daffodil_array_q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6350">
            <a:solidFill>
              <a:srgbClr val="009900"/>
            </a:solidFill>
            <a:miter lim="800000"/>
            <a:headEnd/>
            <a:tailEnd/>
          </a:ln>
        </p:spPr>
      </p:pic>
      <p:pic>
        <p:nvPicPr>
          <p:cNvPr id="3075" name="Picture 5" descr="atom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209800"/>
            <a:ext cx="3309938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WordArt 6"/>
          <p:cNvSpPr>
            <a:spLocks noChangeArrowheads="1" noChangeShapeType="1" noTextEdit="1"/>
          </p:cNvSpPr>
          <p:nvPr/>
        </p:nvSpPr>
        <p:spPr bwMode="auto">
          <a:xfrm>
            <a:off x="3276600" y="4267200"/>
            <a:ext cx="3048000" cy="103028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KHOA HỌC 4</a:t>
            </a:r>
          </a:p>
        </p:txBody>
      </p:sp>
      <p:pic>
        <p:nvPicPr>
          <p:cNvPr id="3077" name="Picture 10" descr="66AE7D5668B7419A8159CC1FA32A1C01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724400"/>
            <a:ext cx="12382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1" descr="66AE7D5668B7419A8159CC1FA32A1C01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133600"/>
            <a:ext cx="12382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4" descr="HOLLY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6184900" y="3898900"/>
            <a:ext cx="46482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609600" y="762000"/>
            <a:ext cx="8153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CC3300"/>
                </a:solidFill>
              </a:rPr>
              <a:t>- Nêu một số ví dụ khác về chuỗi thức </a:t>
            </a:r>
            <a:r>
              <a:rPr lang="vi-VN" sz="4000" b="1">
                <a:solidFill>
                  <a:srgbClr val="CC3300"/>
                </a:solidFill>
              </a:rPr>
              <a:t>ă</a:t>
            </a:r>
            <a:r>
              <a:rPr lang="en-US" sz="4000" b="1">
                <a:solidFill>
                  <a:srgbClr val="CC3300"/>
                </a:solidFill>
              </a:rPr>
              <a:t>n .</a:t>
            </a:r>
          </a:p>
        </p:txBody>
      </p:sp>
      <p:sp>
        <p:nvSpPr>
          <p:cNvPr id="649223" name="Text Box 7"/>
          <p:cNvSpPr txBox="1">
            <a:spLocks noChangeArrowheads="1"/>
          </p:cNvSpPr>
          <p:nvPr/>
        </p:nvSpPr>
        <p:spPr bwMode="auto">
          <a:xfrm>
            <a:off x="533400" y="4572000"/>
            <a:ext cx="8305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CC3300"/>
                </a:solidFill>
              </a:rPr>
              <a:t>-Thế nào là chuỗi thức </a:t>
            </a:r>
            <a:r>
              <a:rPr lang="vi-VN" sz="4000" b="1">
                <a:solidFill>
                  <a:srgbClr val="CC3300"/>
                </a:solidFill>
              </a:rPr>
              <a:t>ă</a:t>
            </a:r>
            <a:r>
              <a:rPr lang="en-US" sz="4000" b="1">
                <a:solidFill>
                  <a:srgbClr val="CC3300"/>
                </a:solidFill>
              </a:rPr>
              <a:t>n ? Chuỗi thức </a:t>
            </a:r>
            <a:r>
              <a:rPr lang="vi-VN" sz="4000" b="1">
                <a:solidFill>
                  <a:srgbClr val="CC3300"/>
                </a:solidFill>
              </a:rPr>
              <a:t>ă</a:t>
            </a:r>
            <a:r>
              <a:rPr lang="en-US" sz="4000" b="1">
                <a:solidFill>
                  <a:srgbClr val="CC3300"/>
                </a:solidFill>
              </a:rPr>
              <a:t>n th</a:t>
            </a:r>
            <a:r>
              <a:rPr lang="vi-VN" sz="4000" b="1">
                <a:solidFill>
                  <a:srgbClr val="CC3300"/>
                </a:solidFill>
              </a:rPr>
              <a:t>ư</a:t>
            </a:r>
            <a:r>
              <a:rPr lang="en-US" sz="4000" b="1">
                <a:solidFill>
                  <a:srgbClr val="CC3300"/>
                </a:solidFill>
              </a:rPr>
              <a:t>ờng bắt </a:t>
            </a:r>
            <a:r>
              <a:rPr lang="vi-VN" sz="4000" b="1">
                <a:solidFill>
                  <a:srgbClr val="CC3300"/>
                </a:solidFill>
              </a:rPr>
              <a:t>đ</a:t>
            </a:r>
            <a:r>
              <a:rPr lang="en-US" sz="4000" b="1">
                <a:solidFill>
                  <a:srgbClr val="CC3300"/>
                </a:solidFill>
              </a:rPr>
              <a:t>ầu bằng </a:t>
            </a:r>
            <a:r>
              <a:rPr lang="vi-VN" sz="4000" b="1">
                <a:solidFill>
                  <a:srgbClr val="CC3300"/>
                </a:solidFill>
              </a:rPr>
              <a:t>đ</a:t>
            </a:r>
            <a:r>
              <a:rPr lang="en-US" sz="4000" b="1">
                <a:solidFill>
                  <a:srgbClr val="CC3300"/>
                </a:solidFill>
              </a:rPr>
              <a:t>ộng vật hay thực vật?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4800" y="2209800"/>
            <a:ext cx="8686800" cy="2047875"/>
            <a:chOff x="144" y="2832"/>
            <a:chExt cx="5472" cy="1290"/>
          </a:xfrm>
        </p:grpSpPr>
        <p:sp>
          <p:nvSpPr>
            <p:cNvPr id="12293" name="Text Box 9"/>
            <p:cNvSpPr txBox="1">
              <a:spLocks noChangeArrowheads="1"/>
            </p:cNvSpPr>
            <p:nvPr/>
          </p:nvSpPr>
          <p:spPr bwMode="auto">
            <a:xfrm>
              <a:off x="672" y="2832"/>
              <a:ext cx="1008" cy="330"/>
            </a:xfrm>
            <a:prstGeom prst="rect">
              <a:avLst/>
            </a:prstGeom>
            <a:solidFill>
              <a:srgbClr val="CC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/>
                <a:t>Cây rau</a:t>
              </a:r>
            </a:p>
          </p:txBody>
        </p:sp>
        <p:sp>
          <p:nvSpPr>
            <p:cNvPr id="12294" name="Text Box 10"/>
            <p:cNvSpPr txBox="1">
              <a:spLocks noChangeArrowheads="1"/>
            </p:cNvSpPr>
            <p:nvPr/>
          </p:nvSpPr>
          <p:spPr bwMode="auto">
            <a:xfrm>
              <a:off x="2352" y="2836"/>
              <a:ext cx="1194" cy="330"/>
            </a:xfrm>
            <a:prstGeom prst="rect">
              <a:avLst/>
            </a:prstGeom>
            <a:solidFill>
              <a:srgbClr val="CC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/>
                <a:t>Sâu  </a:t>
              </a:r>
            </a:p>
          </p:txBody>
        </p:sp>
        <p:sp>
          <p:nvSpPr>
            <p:cNvPr id="12295" name="Text Box 11"/>
            <p:cNvSpPr txBox="1">
              <a:spLocks noChangeArrowheads="1"/>
            </p:cNvSpPr>
            <p:nvPr/>
          </p:nvSpPr>
          <p:spPr bwMode="auto">
            <a:xfrm>
              <a:off x="4224" y="2832"/>
              <a:ext cx="1008" cy="330"/>
            </a:xfrm>
            <a:prstGeom prst="rect">
              <a:avLst/>
            </a:prstGeom>
            <a:solidFill>
              <a:srgbClr val="CC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/>
                <a:t>Chim </a:t>
              </a:r>
            </a:p>
          </p:txBody>
        </p:sp>
        <p:sp>
          <p:nvSpPr>
            <p:cNvPr id="12296" name="Text Box 12"/>
            <p:cNvSpPr txBox="1">
              <a:spLocks noChangeArrowheads="1"/>
            </p:cNvSpPr>
            <p:nvPr/>
          </p:nvSpPr>
          <p:spPr bwMode="auto">
            <a:xfrm>
              <a:off x="2170" y="3792"/>
              <a:ext cx="1046" cy="330"/>
            </a:xfrm>
            <a:prstGeom prst="rect">
              <a:avLst/>
            </a:prstGeom>
            <a:solidFill>
              <a:srgbClr val="CC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/>
                <a:t>Vi khuẩn</a:t>
              </a:r>
            </a:p>
          </p:txBody>
        </p:sp>
        <p:sp>
          <p:nvSpPr>
            <p:cNvPr id="12297" name="Line 13"/>
            <p:cNvSpPr>
              <a:spLocks noChangeShapeType="1"/>
            </p:cNvSpPr>
            <p:nvPr/>
          </p:nvSpPr>
          <p:spPr bwMode="auto">
            <a:xfrm>
              <a:off x="3552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Line 14"/>
            <p:cNvSpPr>
              <a:spLocks noChangeShapeType="1"/>
            </p:cNvSpPr>
            <p:nvPr/>
          </p:nvSpPr>
          <p:spPr bwMode="auto">
            <a:xfrm>
              <a:off x="1680" y="3024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Line 15"/>
            <p:cNvSpPr>
              <a:spLocks noChangeShapeType="1"/>
            </p:cNvSpPr>
            <p:nvPr/>
          </p:nvSpPr>
          <p:spPr bwMode="auto">
            <a:xfrm>
              <a:off x="144" y="3072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Line 16"/>
            <p:cNvSpPr>
              <a:spLocks noChangeShapeType="1"/>
            </p:cNvSpPr>
            <p:nvPr/>
          </p:nvSpPr>
          <p:spPr bwMode="auto">
            <a:xfrm>
              <a:off x="144" y="3984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17"/>
            <p:cNvSpPr>
              <a:spLocks noChangeShapeType="1"/>
            </p:cNvSpPr>
            <p:nvPr/>
          </p:nvSpPr>
          <p:spPr bwMode="auto">
            <a:xfrm flipH="1" flipV="1">
              <a:off x="3216" y="3984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Line 18"/>
            <p:cNvSpPr>
              <a:spLocks noChangeShapeType="1"/>
            </p:cNvSpPr>
            <p:nvPr/>
          </p:nvSpPr>
          <p:spPr bwMode="auto">
            <a:xfrm>
              <a:off x="144" y="3072"/>
              <a:ext cx="0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Line 19"/>
            <p:cNvSpPr>
              <a:spLocks noChangeShapeType="1"/>
            </p:cNvSpPr>
            <p:nvPr/>
          </p:nvSpPr>
          <p:spPr bwMode="auto">
            <a:xfrm>
              <a:off x="5616" y="3024"/>
              <a:ext cx="0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Line 20"/>
            <p:cNvSpPr>
              <a:spLocks noChangeShapeType="1"/>
            </p:cNvSpPr>
            <p:nvPr/>
          </p:nvSpPr>
          <p:spPr bwMode="auto">
            <a:xfrm>
              <a:off x="5232" y="302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64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64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64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7"/>
          <p:cNvSpPr>
            <a:spLocks noChangeArrowheads="1"/>
          </p:cNvSpPr>
          <p:nvPr/>
        </p:nvSpPr>
        <p:spPr bwMode="auto">
          <a:xfrm>
            <a:off x="304800" y="457200"/>
            <a:ext cx="8534400" cy="57150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66FFFF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38100">
            <a:pattFill prst="wdUpDiag">
              <a:fgClr>
                <a:srgbClr val="FF0066"/>
              </a:fgClr>
              <a:bgClr>
                <a:srgbClr val="CC00FF"/>
              </a:bgClr>
            </a:patt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143000" y="1295400"/>
            <a:ext cx="78486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/>
              <a:t> Những mối quan hệ về thức </a:t>
            </a:r>
            <a:r>
              <a:rPr lang="vi-VN" sz="3600"/>
              <a:t>ă</a:t>
            </a:r>
            <a:r>
              <a:rPr lang="en-US" sz="3600"/>
              <a:t>n trong tự nhiên </a:t>
            </a:r>
            <a:r>
              <a:rPr lang="vi-VN" sz="3600"/>
              <a:t>đư</a:t>
            </a:r>
            <a:r>
              <a:rPr lang="en-US" sz="3600"/>
              <a:t>ợc gọi là chuỗi thức </a:t>
            </a:r>
            <a:r>
              <a:rPr lang="vi-VN" sz="3600"/>
              <a:t>ă</a:t>
            </a:r>
            <a:r>
              <a:rPr lang="en-US" sz="3600"/>
              <a:t>n .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/>
              <a:t> - Trong tự nhiên có rất nhiều chuỗi thức </a:t>
            </a:r>
            <a:r>
              <a:rPr lang="vi-VN" sz="3600"/>
              <a:t>ă</a:t>
            </a:r>
            <a:r>
              <a:rPr lang="en-US" sz="3600"/>
              <a:t>n . Các chuỗi thức </a:t>
            </a:r>
            <a:r>
              <a:rPr lang="vi-VN" sz="3600"/>
              <a:t>ă</a:t>
            </a:r>
            <a:r>
              <a:rPr lang="en-US" sz="3600"/>
              <a:t>n th</a:t>
            </a:r>
            <a:r>
              <a:rPr lang="vi-VN" sz="3600"/>
              <a:t>ư</a:t>
            </a:r>
            <a:r>
              <a:rPr lang="en-US" sz="3600"/>
              <a:t>ờng  </a:t>
            </a:r>
            <a:r>
              <a:rPr lang="vi-VN" sz="3600"/>
              <a:t>đư</a:t>
            </a:r>
            <a:r>
              <a:rPr lang="en-US" sz="3600"/>
              <a:t>ợc bắt </a:t>
            </a:r>
            <a:r>
              <a:rPr lang="vi-VN" sz="3600"/>
              <a:t>đ</a:t>
            </a:r>
            <a:r>
              <a:rPr lang="en-US" sz="3600"/>
              <a:t>ầu từ thực vật.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Trang134_1_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962400"/>
            <a:ext cx="3886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12" descr="AHL7W7YCASQO9O9CAC3LT8ACA6IZWIBCAZ6ZSBPCALSWQ4PCAGVIIF7CAJLX4QVCAXUEJRXCAYCL5LYCALFY4M1CA3L04KZCAZ01KSQCAHTTCNMCAKSESZZCAOEX5I1CA6VGYMACATHW9P6CAG17TOBCAQVDU1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914400"/>
            <a:ext cx="3886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16"/>
          <p:cNvSpPr txBox="1">
            <a:spLocks noChangeArrowheads="1"/>
          </p:cNvSpPr>
          <p:nvPr/>
        </p:nvSpPr>
        <p:spPr bwMode="auto">
          <a:xfrm>
            <a:off x="304800" y="152400"/>
            <a:ext cx="8077200" cy="12001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u="sng">
                <a:solidFill>
                  <a:srgbClr val="FF3300"/>
                </a:solidFill>
              </a:rPr>
              <a:t>Hoạt </a:t>
            </a:r>
            <a:r>
              <a:rPr lang="vi-VN" sz="3600" b="1" u="sng">
                <a:solidFill>
                  <a:srgbClr val="FF3300"/>
                </a:solidFill>
              </a:rPr>
              <a:t>đ</a:t>
            </a:r>
            <a:r>
              <a:rPr lang="en-US" sz="3600" b="1" u="sng">
                <a:solidFill>
                  <a:srgbClr val="FF3300"/>
                </a:solidFill>
              </a:rPr>
              <a:t>ộng  3 :Vẽ s</a:t>
            </a:r>
            <a:r>
              <a:rPr lang="vi-VN" sz="3600" b="1" u="sng">
                <a:solidFill>
                  <a:srgbClr val="FF3300"/>
                </a:solidFill>
              </a:rPr>
              <a:t>ơ</a:t>
            </a:r>
            <a:r>
              <a:rPr lang="en-US" sz="3600" b="1" u="sng">
                <a:solidFill>
                  <a:srgbClr val="FF3300"/>
                </a:solidFill>
              </a:rPr>
              <a:t> </a:t>
            </a:r>
            <a:r>
              <a:rPr lang="vi-VN" sz="3600" b="1" u="sng">
                <a:solidFill>
                  <a:srgbClr val="FF3300"/>
                </a:solidFill>
              </a:rPr>
              <a:t>đ</a:t>
            </a:r>
            <a:r>
              <a:rPr lang="en-US" sz="3600" b="1" u="sng">
                <a:solidFill>
                  <a:srgbClr val="FF3300"/>
                </a:solidFill>
              </a:rPr>
              <a:t>ồ chuỗi thức </a:t>
            </a:r>
            <a:r>
              <a:rPr lang="vi-VN" sz="3600" b="1" u="sng">
                <a:solidFill>
                  <a:srgbClr val="FF3300"/>
                </a:solidFill>
              </a:rPr>
              <a:t>ă</a:t>
            </a:r>
            <a:r>
              <a:rPr lang="en-US" sz="3600" b="1" u="sng">
                <a:solidFill>
                  <a:srgbClr val="FF3300"/>
                </a:solidFill>
              </a:rPr>
              <a:t>n</a:t>
            </a:r>
            <a:r>
              <a:rPr lang="en-US" sz="3200" b="1">
                <a:solidFill>
                  <a:srgbClr val="FF3300"/>
                </a:solidFill>
              </a:rPr>
              <a:t> </a:t>
            </a:r>
          </a:p>
        </p:txBody>
      </p:sp>
      <p:pic>
        <p:nvPicPr>
          <p:cNvPr id="14341" name="Picture 9" descr="Trang134_2_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3962400"/>
            <a:ext cx="3886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5" descr="Trang136_21_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990600"/>
            <a:ext cx="3886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Trang134_1_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962400"/>
            <a:ext cx="3886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 descr="ANRGA0PCAUCQENLCAR5IDGMCA12N7ARCAGFXS76CAZULK7OCA5LORUHCA3C2UXHCAHGVSR5CASJN80ICALK6QI8CAR8NVEXCASMOVVCCALV2RYVCAM4C80ZCAR9541SCAOBC7OSCAOU321NCAFXERGQCABG4EB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962400"/>
            <a:ext cx="3886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AHL7W7YCASQO9O9CAC3LT8ACA6IZWIBCAZ6ZSBPCALSWQ4PCAGVIIF7CAJLX4QVCAXUEJRXCAYCL5LYCALFY4M1CA3L04KZCAZ01KSQCAHTTCNMCAKSESZZCAOEX5I1CA6VGYMACATHW9P6CAG17TOBCAQVDU1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914400"/>
            <a:ext cx="3886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010400" cy="12001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</a:rPr>
              <a:t>Hoạt </a:t>
            </a:r>
            <a:r>
              <a:rPr lang="vi-VN" sz="3600" b="1">
                <a:solidFill>
                  <a:srgbClr val="FF3300"/>
                </a:solidFill>
              </a:rPr>
              <a:t>đ</a:t>
            </a:r>
            <a:r>
              <a:rPr lang="en-US" sz="3600" b="1">
                <a:solidFill>
                  <a:srgbClr val="FF3300"/>
                </a:solidFill>
              </a:rPr>
              <a:t>ộng 3: s</a:t>
            </a:r>
            <a:r>
              <a:rPr lang="vi-VN" sz="3600" b="1">
                <a:solidFill>
                  <a:srgbClr val="FF3300"/>
                </a:solidFill>
              </a:rPr>
              <a:t>ơ</a:t>
            </a:r>
            <a:r>
              <a:rPr lang="en-US" sz="3600" b="1">
                <a:solidFill>
                  <a:srgbClr val="FF3300"/>
                </a:solidFill>
              </a:rPr>
              <a:t> </a:t>
            </a:r>
            <a:r>
              <a:rPr lang="vi-VN" sz="3600" b="1">
                <a:solidFill>
                  <a:srgbClr val="FF3300"/>
                </a:solidFill>
              </a:rPr>
              <a:t>đ</a:t>
            </a:r>
            <a:r>
              <a:rPr lang="en-US" sz="3600" b="1">
                <a:solidFill>
                  <a:srgbClr val="FF3300"/>
                </a:solidFill>
              </a:rPr>
              <a:t>ồ chuỗi thức </a:t>
            </a:r>
            <a:r>
              <a:rPr lang="vi-VN" sz="3600" b="1">
                <a:solidFill>
                  <a:srgbClr val="FF3300"/>
                </a:solidFill>
              </a:rPr>
              <a:t>ă</a:t>
            </a:r>
            <a:r>
              <a:rPr lang="en-US" sz="3600" b="1">
                <a:solidFill>
                  <a:srgbClr val="FF3300"/>
                </a:solidFill>
              </a:rPr>
              <a:t>n </a:t>
            </a:r>
          </a:p>
        </p:txBody>
      </p:sp>
      <p:pic>
        <p:nvPicPr>
          <p:cNvPr id="15366" name="Picture 6" descr="Trang127_21_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914400"/>
            <a:ext cx="36957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Trang134_2_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53000" y="3962400"/>
            <a:ext cx="3886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 descr="Trang136_21_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76800" y="990600"/>
            <a:ext cx="3886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9" descr="Trang63_14_jpg"/>
          <p:cNvPicPr>
            <a:picLocks noChangeAspect="1" noChangeArrowheads="1"/>
          </p:cNvPicPr>
          <p:nvPr/>
        </p:nvPicPr>
        <p:blipFill>
          <a:blip r:embed="rId8"/>
          <a:srcRect b="12820"/>
          <a:stretch>
            <a:fillRect/>
          </a:stretch>
        </p:blipFill>
        <p:spPr bwMode="auto">
          <a:xfrm>
            <a:off x="4953000" y="3886200"/>
            <a:ext cx="3886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0" descr="images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876800" y="1066800"/>
            <a:ext cx="3962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28600" y="4267200"/>
            <a:ext cx="8686800" cy="1985963"/>
            <a:chOff x="144" y="2832"/>
            <a:chExt cx="5472" cy="1251"/>
          </a:xfrm>
        </p:grpSpPr>
        <p:sp>
          <p:nvSpPr>
            <p:cNvPr id="16401" name="Text Box 15"/>
            <p:cNvSpPr txBox="1">
              <a:spLocks noChangeArrowheads="1"/>
            </p:cNvSpPr>
            <p:nvPr/>
          </p:nvSpPr>
          <p:spPr bwMode="auto">
            <a:xfrm>
              <a:off x="672" y="2832"/>
              <a:ext cx="1008" cy="291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/>
                <a:t>Cỏ </a:t>
              </a:r>
            </a:p>
          </p:txBody>
        </p:sp>
        <p:sp>
          <p:nvSpPr>
            <p:cNvPr id="16402" name="Text Box 16"/>
            <p:cNvSpPr txBox="1">
              <a:spLocks noChangeArrowheads="1"/>
            </p:cNvSpPr>
            <p:nvPr/>
          </p:nvSpPr>
          <p:spPr bwMode="auto">
            <a:xfrm>
              <a:off x="2352" y="2836"/>
              <a:ext cx="1194" cy="291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/>
                <a:t>H</a:t>
              </a:r>
              <a:r>
                <a:rPr lang="vi-VN" sz="2400" b="1"/>
                <a:t>ươ</a:t>
              </a:r>
              <a:r>
                <a:rPr lang="en-US" sz="2400" b="1"/>
                <a:t>u ,nai </a:t>
              </a:r>
            </a:p>
          </p:txBody>
        </p:sp>
        <p:sp>
          <p:nvSpPr>
            <p:cNvPr id="16403" name="Text Box 17"/>
            <p:cNvSpPr txBox="1">
              <a:spLocks noChangeArrowheads="1"/>
            </p:cNvSpPr>
            <p:nvPr/>
          </p:nvSpPr>
          <p:spPr bwMode="auto">
            <a:xfrm>
              <a:off x="4224" y="2832"/>
              <a:ext cx="1008" cy="291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/>
                <a:t>Hổ ,báo</a:t>
              </a:r>
            </a:p>
          </p:txBody>
        </p:sp>
        <p:sp>
          <p:nvSpPr>
            <p:cNvPr id="16404" name="Text Box 19"/>
            <p:cNvSpPr txBox="1">
              <a:spLocks noChangeArrowheads="1"/>
            </p:cNvSpPr>
            <p:nvPr/>
          </p:nvSpPr>
          <p:spPr bwMode="auto">
            <a:xfrm>
              <a:off x="2170" y="3792"/>
              <a:ext cx="1046" cy="291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/>
                <a:t>Vi khuẩn</a:t>
              </a:r>
            </a:p>
          </p:txBody>
        </p:sp>
        <p:sp>
          <p:nvSpPr>
            <p:cNvPr id="16405" name="Line 23"/>
            <p:cNvSpPr>
              <a:spLocks noChangeShapeType="1"/>
            </p:cNvSpPr>
            <p:nvPr/>
          </p:nvSpPr>
          <p:spPr bwMode="auto">
            <a:xfrm>
              <a:off x="3552" y="2976"/>
              <a:ext cx="672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Line 24"/>
            <p:cNvSpPr>
              <a:spLocks noChangeShapeType="1"/>
            </p:cNvSpPr>
            <p:nvPr/>
          </p:nvSpPr>
          <p:spPr bwMode="auto">
            <a:xfrm>
              <a:off x="1680" y="3024"/>
              <a:ext cx="672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Line 29"/>
            <p:cNvSpPr>
              <a:spLocks noChangeShapeType="1"/>
            </p:cNvSpPr>
            <p:nvPr/>
          </p:nvSpPr>
          <p:spPr bwMode="auto">
            <a:xfrm>
              <a:off x="144" y="3072"/>
              <a:ext cx="52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Line 30"/>
            <p:cNvSpPr>
              <a:spLocks noChangeShapeType="1"/>
            </p:cNvSpPr>
            <p:nvPr/>
          </p:nvSpPr>
          <p:spPr bwMode="auto">
            <a:xfrm>
              <a:off x="144" y="3984"/>
              <a:ext cx="201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Line 31"/>
            <p:cNvSpPr>
              <a:spLocks noChangeShapeType="1"/>
            </p:cNvSpPr>
            <p:nvPr/>
          </p:nvSpPr>
          <p:spPr bwMode="auto">
            <a:xfrm flipH="1" flipV="1">
              <a:off x="3216" y="3984"/>
              <a:ext cx="240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Line 32"/>
            <p:cNvSpPr>
              <a:spLocks noChangeShapeType="1"/>
            </p:cNvSpPr>
            <p:nvPr/>
          </p:nvSpPr>
          <p:spPr bwMode="auto">
            <a:xfrm>
              <a:off x="144" y="3072"/>
              <a:ext cx="0" cy="9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Line 33"/>
            <p:cNvSpPr>
              <a:spLocks noChangeShapeType="1"/>
            </p:cNvSpPr>
            <p:nvPr/>
          </p:nvSpPr>
          <p:spPr bwMode="auto">
            <a:xfrm>
              <a:off x="5616" y="3024"/>
              <a:ext cx="0" cy="96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Line 34"/>
            <p:cNvSpPr>
              <a:spLocks noChangeShapeType="1"/>
            </p:cNvSpPr>
            <p:nvPr/>
          </p:nvSpPr>
          <p:spPr bwMode="auto">
            <a:xfrm>
              <a:off x="5232" y="3024"/>
              <a:ext cx="384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304800" y="685800"/>
            <a:ext cx="8686800" cy="1985963"/>
            <a:chOff x="144" y="2832"/>
            <a:chExt cx="5472" cy="1251"/>
          </a:xfrm>
        </p:grpSpPr>
        <p:sp>
          <p:nvSpPr>
            <p:cNvPr id="16389" name="Text Box 37"/>
            <p:cNvSpPr txBox="1">
              <a:spLocks noChangeArrowheads="1"/>
            </p:cNvSpPr>
            <p:nvPr/>
          </p:nvSpPr>
          <p:spPr bwMode="auto">
            <a:xfrm>
              <a:off x="672" y="2832"/>
              <a:ext cx="1008" cy="291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CC0066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/>
                <a:t>Lúa </a:t>
              </a:r>
            </a:p>
          </p:txBody>
        </p:sp>
        <p:sp>
          <p:nvSpPr>
            <p:cNvPr id="16390" name="Text Box 38"/>
            <p:cNvSpPr txBox="1">
              <a:spLocks noChangeArrowheads="1"/>
            </p:cNvSpPr>
            <p:nvPr/>
          </p:nvSpPr>
          <p:spPr bwMode="auto">
            <a:xfrm>
              <a:off x="2352" y="2836"/>
              <a:ext cx="1194" cy="291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CC0066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/>
                <a:t>Chuột  </a:t>
              </a:r>
            </a:p>
          </p:txBody>
        </p:sp>
        <p:sp>
          <p:nvSpPr>
            <p:cNvPr id="16391" name="Text Box 39"/>
            <p:cNvSpPr txBox="1">
              <a:spLocks noChangeArrowheads="1"/>
            </p:cNvSpPr>
            <p:nvPr/>
          </p:nvSpPr>
          <p:spPr bwMode="auto">
            <a:xfrm>
              <a:off x="4224" y="2832"/>
              <a:ext cx="1008" cy="291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CC0066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/>
                <a:t>Rắn</a:t>
              </a:r>
            </a:p>
          </p:txBody>
        </p:sp>
        <p:sp>
          <p:nvSpPr>
            <p:cNvPr id="16392" name="Text Box 40"/>
            <p:cNvSpPr txBox="1">
              <a:spLocks noChangeArrowheads="1"/>
            </p:cNvSpPr>
            <p:nvPr/>
          </p:nvSpPr>
          <p:spPr bwMode="auto">
            <a:xfrm>
              <a:off x="2170" y="3792"/>
              <a:ext cx="1046" cy="291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CC0066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/>
                <a:t>Vi khuẩn</a:t>
              </a:r>
            </a:p>
          </p:txBody>
        </p:sp>
        <p:sp>
          <p:nvSpPr>
            <p:cNvPr id="16393" name="Line 41"/>
            <p:cNvSpPr>
              <a:spLocks noChangeShapeType="1"/>
            </p:cNvSpPr>
            <p:nvPr/>
          </p:nvSpPr>
          <p:spPr bwMode="auto">
            <a:xfrm>
              <a:off x="3552" y="2976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Line 42"/>
            <p:cNvSpPr>
              <a:spLocks noChangeShapeType="1"/>
            </p:cNvSpPr>
            <p:nvPr/>
          </p:nvSpPr>
          <p:spPr bwMode="auto">
            <a:xfrm>
              <a:off x="1680" y="3024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Line 43"/>
            <p:cNvSpPr>
              <a:spLocks noChangeShapeType="1"/>
            </p:cNvSpPr>
            <p:nvPr/>
          </p:nvSpPr>
          <p:spPr bwMode="auto">
            <a:xfrm>
              <a:off x="144" y="3072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Line 44"/>
            <p:cNvSpPr>
              <a:spLocks noChangeShapeType="1"/>
            </p:cNvSpPr>
            <p:nvPr/>
          </p:nvSpPr>
          <p:spPr bwMode="auto">
            <a:xfrm>
              <a:off x="144" y="3984"/>
              <a:ext cx="20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Line 45"/>
            <p:cNvSpPr>
              <a:spLocks noChangeShapeType="1"/>
            </p:cNvSpPr>
            <p:nvPr/>
          </p:nvSpPr>
          <p:spPr bwMode="auto">
            <a:xfrm flipH="1" flipV="1">
              <a:off x="3216" y="3984"/>
              <a:ext cx="2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Line 46"/>
            <p:cNvSpPr>
              <a:spLocks noChangeShapeType="1"/>
            </p:cNvSpPr>
            <p:nvPr/>
          </p:nvSpPr>
          <p:spPr bwMode="auto">
            <a:xfrm>
              <a:off x="144" y="3072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Line 47"/>
            <p:cNvSpPr>
              <a:spLocks noChangeShapeType="1"/>
            </p:cNvSpPr>
            <p:nvPr/>
          </p:nvSpPr>
          <p:spPr bwMode="auto">
            <a:xfrm>
              <a:off x="5616" y="302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Line 48"/>
            <p:cNvSpPr>
              <a:spLocks noChangeShapeType="1"/>
            </p:cNvSpPr>
            <p:nvPr/>
          </p:nvSpPr>
          <p:spPr bwMode="auto">
            <a:xfrm>
              <a:off x="5232" y="3024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88" name="Text Box 75"/>
          <p:cNvSpPr txBox="1">
            <a:spLocks noChangeArrowheads="1"/>
          </p:cNvSpPr>
          <p:nvPr/>
        </p:nvSpPr>
        <p:spPr bwMode="auto">
          <a:xfrm>
            <a:off x="1295400" y="31242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u="sng">
                <a:solidFill>
                  <a:schemeClr val="accent2"/>
                </a:solidFill>
              </a:rPr>
              <a:t>S</a:t>
            </a:r>
            <a:r>
              <a:rPr lang="vi-VN" sz="3200" b="1" u="sng">
                <a:solidFill>
                  <a:schemeClr val="accent2"/>
                </a:solidFill>
              </a:rPr>
              <a:t>ơ</a:t>
            </a:r>
            <a:r>
              <a:rPr lang="en-US" sz="3200" b="1" u="sng">
                <a:solidFill>
                  <a:schemeClr val="accent2"/>
                </a:solidFill>
              </a:rPr>
              <a:t> </a:t>
            </a:r>
            <a:r>
              <a:rPr lang="vi-VN" sz="3200" b="1" u="sng">
                <a:solidFill>
                  <a:schemeClr val="accent2"/>
                </a:solidFill>
              </a:rPr>
              <a:t>đ</a:t>
            </a:r>
            <a:r>
              <a:rPr lang="en-US" sz="3200" b="1" u="sng">
                <a:solidFill>
                  <a:schemeClr val="accent2"/>
                </a:solidFill>
              </a:rPr>
              <a:t>ồ chuỗi thức </a:t>
            </a:r>
            <a:r>
              <a:rPr lang="vi-VN" sz="3200" b="1" u="sng">
                <a:solidFill>
                  <a:schemeClr val="accent2"/>
                </a:solidFill>
              </a:rPr>
              <a:t>ă</a:t>
            </a:r>
            <a:r>
              <a:rPr lang="en-US" sz="3200" b="1" u="sng">
                <a:solidFill>
                  <a:schemeClr val="accent2"/>
                </a:solidFill>
              </a:rPr>
              <a:t>n trong tự nhiên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276600" y="1143000"/>
            <a:ext cx="220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u="sng"/>
              <a:t>Khoa học</a:t>
            </a:r>
          </a:p>
        </p:txBody>
      </p:sp>
      <p:pic>
        <p:nvPicPr>
          <p:cNvPr id="4099" name="Picture 4" descr="zeichen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0"/>
            <a:ext cx="1066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066800" y="2133600"/>
            <a:ext cx="3581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/>
              <a:t>Kiểm tra bài cũ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2743200"/>
            <a:ext cx="8915400" cy="4114800"/>
            <a:chOff x="144" y="1728"/>
            <a:chExt cx="5616" cy="2592"/>
          </a:xfrm>
        </p:grpSpPr>
        <p:sp>
          <p:nvSpPr>
            <p:cNvPr id="4103" name="Text Box 8"/>
            <p:cNvSpPr txBox="1">
              <a:spLocks noChangeArrowheads="1"/>
            </p:cNvSpPr>
            <p:nvPr/>
          </p:nvSpPr>
          <p:spPr bwMode="auto">
            <a:xfrm>
              <a:off x="144" y="2042"/>
              <a:ext cx="2400" cy="1919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u="sng"/>
                <a:t>Câu 1</a:t>
              </a:r>
              <a:r>
                <a:rPr lang="en-US" sz="3200"/>
                <a:t> :Thức </a:t>
              </a:r>
              <a:r>
                <a:rPr lang="vi-VN" sz="3200"/>
                <a:t>ă</a:t>
              </a:r>
              <a:r>
                <a:rPr lang="en-US" sz="3200"/>
                <a:t>n của cây ngô là gì ? Cây có thể tạo thành những chất dinh d</a:t>
              </a:r>
              <a:r>
                <a:rPr lang="vi-VN" sz="3200"/>
                <a:t>ư</a:t>
              </a:r>
              <a:r>
                <a:rPr lang="en-US" sz="3200"/>
                <a:t>ỡng nào </a:t>
              </a:r>
              <a:r>
                <a:rPr lang="vi-VN" sz="3200"/>
                <a:t>đ</a:t>
              </a:r>
              <a:r>
                <a:rPr lang="en-US" sz="3200"/>
                <a:t>ể nuôi cây ?</a:t>
              </a:r>
            </a:p>
          </p:txBody>
        </p:sp>
        <p:grpSp>
          <p:nvGrpSpPr>
            <p:cNvPr id="4104" name="Group 9"/>
            <p:cNvGrpSpPr>
              <a:grpSpLocks/>
            </p:cNvGrpSpPr>
            <p:nvPr/>
          </p:nvGrpSpPr>
          <p:grpSpPr bwMode="auto">
            <a:xfrm>
              <a:off x="2544" y="1728"/>
              <a:ext cx="3216" cy="2592"/>
              <a:chOff x="2400" y="1728"/>
              <a:chExt cx="3216" cy="2592"/>
            </a:xfrm>
          </p:grpSpPr>
          <p:pic>
            <p:nvPicPr>
              <p:cNvPr id="4105" name="Picture 10" descr="0_Trang_138_jp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448" y="1728"/>
                <a:ext cx="3168" cy="25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106" name="Text Box 11"/>
              <p:cNvSpPr txBox="1">
                <a:spLocks noChangeArrowheads="1"/>
              </p:cNvSpPr>
              <p:nvPr/>
            </p:nvSpPr>
            <p:spPr bwMode="auto">
              <a:xfrm>
                <a:off x="2448" y="2832"/>
                <a:ext cx="129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solidFill>
                      <a:srgbClr val="3333FF"/>
                    </a:solidFill>
                  </a:rPr>
                  <a:t>Khí các- bô -níc</a:t>
                </a:r>
              </a:p>
            </p:txBody>
          </p:sp>
          <p:sp>
            <p:nvSpPr>
              <p:cNvPr id="4107" name="Text Box 12"/>
              <p:cNvSpPr txBox="1">
                <a:spLocks noChangeArrowheads="1"/>
              </p:cNvSpPr>
              <p:nvPr/>
            </p:nvSpPr>
            <p:spPr bwMode="auto">
              <a:xfrm>
                <a:off x="2400" y="4070"/>
                <a:ext cx="129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solidFill>
                      <a:srgbClr val="3333FF"/>
                    </a:solidFill>
                  </a:rPr>
                  <a:t>Các chất khoáng</a:t>
                </a:r>
              </a:p>
            </p:txBody>
          </p:sp>
          <p:sp>
            <p:nvSpPr>
              <p:cNvPr id="4108" name="Text Box 13"/>
              <p:cNvSpPr txBox="1">
                <a:spLocks noChangeArrowheads="1"/>
              </p:cNvSpPr>
              <p:nvPr/>
            </p:nvSpPr>
            <p:spPr bwMode="auto">
              <a:xfrm>
                <a:off x="5040" y="4041"/>
                <a:ext cx="57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solidFill>
                      <a:srgbClr val="3333FF"/>
                    </a:solidFill>
                  </a:rPr>
                  <a:t>N</a:t>
                </a:r>
                <a:r>
                  <a:rPr lang="vi-VN" sz="1600">
                    <a:solidFill>
                      <a:srgbClr val="3333FF"/>
                    </a:solidFill>
                  </a:rPr>
                  <a:t>ư</a:t>
                </a:r>
                <a:r>
                  <a:rPr lang="en-US" sz="1600">
                    <a:solidFill>
                      <a:srgbClr val="3333FF"/>
                    </a:solidFill>
                  </a:rPr>
                  <a:t>ớc</a:t>
                </a:r>
              </a:p>
            </p:txBody>
          </p:sp>
          <p:sp>
            <p:nvSpPr>
              <p:cNvPr id="4109" name="Line 14"/>
              <p:cNvSpPr>
                <a:spLocks noChangeShapeType="1"/>
              </p:cNvSpPr>
              <p:nvPr/>
            </p:nvSpPr>
            <p:spPr bwMode="auto">
              <a:xfrm>
                <a:off x="3072" y="3024"/>
                <a:ext cx="432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Line 15"/>
              <p:cNvSpPr>
                <a:spLocks noChangeShapeType="1"/>
              </p:cNvSpPr>
              <p:nvPr/>
            </p:nvSpPr>
            <p:spPr bwMode="auto">
              <a:xfrm>
                <a:off x="3456" y="422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Line 16"/>
              <p:cNvSpPr>
                <a:spLocks noChangeShapeType="1"/>
              </p:cNvSpPr>
              <p:nvPr/>
            </p:nvSpPr>
            <p:spPr bwMode="auto">
              <a:xfrm flipH="1">
                <a:off x="4512" y="4176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33201" name="Text Box 17"/>
          <p:cNvSpPr txBox="1">
            <a:spLocks noChangeArrowheads="1"/>
          </p:cNvSpPr>
          <p:nvPr/>
        </p:nvSpPr>
        <p:spPr bwMode="auto">
          <a:xfrm>
            <a:off x="304800" y="3352800"/>
            <a:ext cx="8610600" cy="2308225"/>
          </a:xfrm>
          <a:prstGeom prst="rect">
            <a:avLst/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</a:t>
            </a:r>
            <a:r>
              <a:rPr lang="en-US" sz="3200" u="sng">
                <a:solidFill>
                  <a:schemeClr val="hlink"/>
                </a:solidFill>
              </a:rPr>
              <a:t>Trả lời</a:t>
            </a:r>
          </a:p>
          <a:p>
            <a:pPr>
              <a:spcBef>
                <a:spcPct val="50000"/>
              </a:spcBef>
            </a:pPr>
            <a:r>
              <a:rPr lang="en-US" sz="3200"/>
              <a:t>Cây ngô </a:t>
            </a:r>
            <a:r>
              <a:rPr lang="vi-VN" sz="3200"/>
              <a:t>đ</a:t>
            </a:r>
            <a:r>
              <a:rPr lang="en-US" sz="3200"/>
              <a:t>ã dùng n</a:t>
            </a:r>
            <a:r>
              <a:rPr lang="vi-VN" sz="3200"/>
              <a:t>ư</a:t>
            </a:r>
            <a:r>
              <a:rPr lang="en-US" sz="3200"/>
              <a:t>ớc ,các chất khoáng , khí các –bô –níc , ánh sáng </a:t>
            </a:r>
            <a:r>
              <a:rPr lang="vi-VN" sz="3200"/>
              <a:t>đ</a:t>
            </a:r>
            <a:r>
              <a:rPr lang="en-US" sz="3200"/>
              <a:t>ể tạo thành các chất dinh d</a:t>
            </a:r>
            <a:r>
              <a:rPr lang="vi-VN" sz="3200"/>
              <a:t>ư</a:t>
            </a:r>
            <a:r>
              <a:rPr lang="en-US" sz="3200"/>
              <a:t>ỡng nh</a:t>
            </a:r>
            <a:r>
              <a:rPr lang="vi-VN" sz="3200"/>
              <a:t>ư</a:t>
            </a:r>
            <a:r>
              <a:rPr lang="en-US" sz="3200"/>
              <a:t> chất bột </a:t>
            </a:r>
            <a:r>
              <a:rPr lang="vi-VN" sz="3200"/>
              <a:t>đư</a:t>
            </a:r>
            <a:r>
              <a:rPr lang="en-US" sz="3200"/>
              <a:t>ờng ,chất </a:t>
            </a:r>
            <a:r>
              <a:rPr lang="vi-VN" sz="3200"/>
              <a:t>đ</a:t>
            </a:r>
            <a:r>
              <a:rPr lang="en-US" sz="3200"/>
              <a:t>ạm….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0"/>
                                        <p:tgtEl>
                                          <p:spTgt spid="73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2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7"/>
          <p:cNvSpPr txBox="1">
            <a:spLocks noChangeArrowheads="1"/>
          </p:cNvSpPr>
          <p:nvPr/>
        </p:nvSpPr>
        <p:spPr bwMode="auto">
          <a:xfrm>
            <a:off x="3276600" y="1143000"/>
            <a:ext cx="220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u="sng"/>
              <a:t>Khoa học</a:t>
            </a:r>
          </a:p>
        </p:txBody>
      </p:sp>
      <p:pic>
        <p:nvPicPr>
          <p:cNvPr id="5123" name="Picture 18" descr="zeichen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0"/>
            <a:ext cx="1066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22"/>
          <p:cNvSpPr txBox="1">
            <a:spLocks noChangeArrowheads="1"/>
          </p:cNvSpPr>
          <p:nvPr/>
        </p:nvSpPr>
        <p:spPr bwMode="auto">
          <a:xfrm>
            <a:off x="1066800" y="2133600"/>
            <a:ext cx="3581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/>
              <a:t>Kiểm tra bài cũ</a:t>
            </a:r>
          </a:p>
        </p:txBody>
      </p:sp>
      <p:sp>
        <p:nvSpPr>
          <p:cNvPr id="5125" name="Text Box 23"/>
          <p:cNvSpPr txBox="1">
            <a:spLocks noChangeArrowheads="1"/>
          </p:cNvSpPr>
          <p:nvPr/>
        </p:nvSpPr>
        <p:spPr bwMode="auto">
          <a:xfrm>
            <a:off x="533400" y="3076575"/>
            <a:ext cx="8153400" cy="10779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/>
              <a:t>Câu 2</a:t>
            </a:r>
            <a:r>
              <a:rPr lang="en-US" sz="3200"/>
              <a:t> : Vẽ s</a:t>
            </a:r>
            <a:r>
              <a:rPr lang="vi-VN" sz="3200"/>
              <a:t>ơ</a:t>
            </a:r>
            <a:r>
              <a:rPr lang="en-US" sz="3200"/>
              <a:t> </a:t>
            </a:r>
            <a:r>
              <a:rPr lang="vi-VN" sz="3200"/>
              <a:t>đ</a:t>
            </a:r>
            <a:r>
              <a:rPr lang="en-US" sz="3200"/>
              <a:t>ồ thể hiện mối quan hệ thức </a:t>
            </a:r>
            <a:r>
              <a:rPr lang="vi-VN" sz="3200"/>
              <a:t>ă</a:t>
            </a:r>
            <a:r>
              <a:rPr lang="en-US" sz="3200"/>
              <a:t>n giữa lá ngô , châu chấu và ếch.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381000" y="4876800"/>
            <a:ext cx="8305800" cy="1371600"/>
            <a:chOff x="240" y="2784"/>
            <a:chExt cx="5232" cy="864"/>
          </a:xfrm>
        </p:grpSpPr>
        <p:sp>
          <p:nvSpPr>
            <p:cNvPr id="5127" name="AutoShape 36"/>
            <p:cNvSpPr>
              <a:spLocks noChangeArrowheads="1"/>
            </p:cNvSpPr>
            <p:nvPr/>
          </p:nvSpPr>
          <p:spPr bwMode="auto">
            <a:xfrm>
              <a:off x="240" y="2784"/>
              <a:ext cx="1296" cy="864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/>
            </a:p>
          </p:txBody>
        </p:sp>
        <p:sp>
          <p:nvSpPr>
            <p:cNvPr id="5128" name="Text Box 37"/>
            <p:cNvSpPr txBox="1">
              <a:spLocks noChangeArrowheads="1"/>
            </p:cNvSpPr>
            <p:nvPr/>
          </p:nvSpPr>
          <p:spPr bwMode="auto">
            <a:xfrm>
              <a:off x="288" y="3024"/>
              <a:ext cx="129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Cây ngô</a:t>
              </a:r>
            </a:p>
          </p:txBody>
        </p:sp>
        <p:sp>
          <p:nvSpPr>
            <p:cNvPr id="5129" name="AutoShape 38"/>
            <p:cNvSpPr>
              <a:spLocks noChangeArrowheads="1"/>
            </p:cNvSpPr>
            <p:nvPr/>
          </p:nvSpPr>
          <p:spPr bwMode="auto">
            <a:xfrm>
              <a:off x="2208" y="2784"/>
              <a:ext cx="1296" cy="864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/>
            </a:p>
          </p:txBody>
        </p:sp>
        <p:sp>
          <p:nvSpPr>
            <p:cNvPr id="5130" name="Text Box 39"/>
            <p:cNvSpPr txBox="1">
              <a:spLocks noChangeArrowheads="1"/>
            </p:cNvSpPr>
            <p:nvPr/>
          </p:nvSpPr>
          <p:spPr bwMode="auto">
            <a:xfrm>
              <a:off x="2112" y="3024"/>
              <a:ext cx="134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Châu châu</a:t>
              </a:r>
            </a:p>
          </p:txBody>
        </p:sp>
        <p:sp>
          <p:nvSpPr>
            <p:cNvPr id="5131" name="AutoShape 40"/>
            <p:cNvSpPr>
              <a:spLocks noChangeArrowheads="1"/>
            </p:cNvSpPr>
            <p:nvPr/>
          </p:nvSpPr>
          <p:spPr bwMode="auto">
            <a:xfrm>
              <a:off x="4176" y="2784"/>
              <a:ext cx="1296" cy="864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/>
            </a:p>
          </p:txBody>
        </p:sp>
        <p:sp>
          <p:nvSpPr>
            <p:cNvPr id="5132" name="Text Box 41"/>
            <p:cNvSpPr txBox="1">
              <a:spLocks noChangeArrowheads="1"/>
            </p:cNvSpPr>
            <p:nvPr/>
          </p:nvSpPr>
          <p:spPr bwMode="auto">
            <a:xfrm>
              <a:off x="4464" y="3024"/>
              <a:ext cx="72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Ếch</a:t>
              </a:r>
            </a:p>
          </p:txBody>
        </p:sp>
        <p:sp>
          <p:nvSpPr>
            <p:cNvPr id="5133" name="Line 42"/>
            <p:cNvSpPr>
              <a:spLocks noChangeShapeType="1"/>
            </p:cNvSpPr>
            <p:nvPr/>
          </p:nvSpPr>
          <p:spPr bwMode="auto">
            <a:xfrm>
              <a:off x="3504" y="3216"/>
              <a:ext cx="672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43"/>
            <p:cNvSpPr>
              <a:spLocks noChangeShapeType="1"/>
            </p:cNvSpPr>
            <p:nvPr/>
          </p:nvSpPr>
          <p:spPr bwMode="auto">
            <a:xfrm>
              <a:off x="1536" y="3264"/>
              <a:ext cx="672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3276600" y="11430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u="sng"/>
              <a:t>Khoa học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-2438400" y="5486400"/>
            <a:ext cx="655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600" b="1">
              <a:solidFill>
                <a:srgbClr val="CCFF33"/>
              </a:solidFill>
            </a:endParaRPr>
          </a:p>
        </p:txBody>
      </p:sp>
      <p:sp>
        <p:nvSpPr>
          <p:cNvPr id="653319" name="Text Box 7"/>
          <p:cNvSpPr txBox="1">
            <a:spLocks noChangeArrowheads="1"/>
          </p:cNvSpPr>
          <p:nvPr/>
        </p:nvSpPr>
        <p:spPr bwMode="auto">
          <a:xfrm>
            <a:off x="1447800" y="2057400"/>
            <a:ext cx="73152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>
                <a:solidFill>
                  <a:srgbClr val="FF0066"/>
                </a:solidFill>
              </a:rPr>
              <a:t>Chuỗi thức </a:t>
            </a:r>
            <a:r>
              <a:rPr lang="vi-VN" sz="6600" b="1">
                <a:solidFill>
                  <a:srgbClr val="FF0066"/>
                </a:solidFill>
              </a:rPr>
              <a:t>ă</a:t>
            </a:r>
            <a:r>
              <a:rPr lang="en-US" sz="6600" b="1">
                <a:solidFill>
                  <a:srgbClr val="FF0066"/>
                </a:solidFill>
              </a:rPr>
              <a:t>n trong tự nhiên</a:t>
            </a:r>
          </a:p>
        </p:txBody>
      </p:sp>
      <p:pic>
        <p:nvPicPr>
          <p:cNvPr id="653320" name="Picture 8" descr="BOOK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505200"/>
            <a:ext cx="3200400" cy="184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3321" name="Text Box 9"/>
          <p:cNvSpPr txBox="1">
            <a:spLocks noChangeArrowheads="1"/>
          </p:cNvSpPr>
          <p:nvPr/>
        </p:nvSpPr>
        <p:spPr bwMode="auto">
          <a:xfrm>
            <a:off x="3429000" y="3962400"/>
            <a:ext cx="2743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CC00FF"/>
                </a:solidFill>
              </a:rPr>
              <a:t>SGK / 132</a:t>
            </a:r>
          </a:p>
        </p:txBody>
      </p:sp>
      <p:pic>
        <p:nvPicPr>
          <p:cNvPr id="6151" name="Picture 3" descr="Dap an nao dungY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4958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3" descr="Dap an nao dungY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45720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5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5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5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5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9" grpId="0"/>
      <p:bldP spid="6533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5" descr="zeichen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10302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26"/>
          <p:cNvSpPr txBox="1">
            <a:spLocks noChangeArrowheads="1"/>
          </p:cNvSpPr>
          <p:nvPr/>
        </p:nvSpPr>
        <p:spPr bwMode="auto">
          <a:xfrm>
            <a:off x="1371600" y="228600"/>
            <a:ext cx="518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/>
              <a:t>Hoạt </a:t>
            </a:r>
            <a:r>
              <a:rPr lang="vi-VN" sz="4000" b="1" u="sng"/>
              <a:t>đ</a:t>
            </a:r>
            <a:r>
              <a:rPr lang="en-US" sz="4000" b="1" u="sng"/>
              <a:t>ộng 1: nhóm</a:t>
            </a:r>
          </a:p>
        </p:txBody>
      </p:sp>
      <p:pic>
        <p:nvPicPr>
          <p:cNvPr id="563239" name="Picture 39" descr="0_Trang_132_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38200"/>
            <a:ext cx="9144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23" name="Text Box 23"/>
          <p:cNvSpPr txBox="1">
            <a:spLocks noChangeArrowheads="1"/>
          </p:cNvSpPr>
          <p:nvPr/>
        </p:nvSpPr>
        <p:spPr bwMode="auto">
          <a:xfrm>
            <a:off x="76200" y="76200"/>
            <a:ext cx="9067800" cy="1816100"/>
          </a:xfrm>
          <a:prstGeom prst="rect">
            <a:avLst/>
          </a:prstGeom>
          <a:solidFill>
            <a:srgbClr val="CCFFFF"/>
          </a:solidFill>
          <a:ln w="38100">
            <a:pattFill prst="wdUpDiag">
              <a:fgClr>
                <a:schemeClr val="hlink"/>
              </a:fgClr>
              <a:bgClr>
                <a:srgbClr val="CC0066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/>
              <a:t>    </a:t>
            </a:r>
            <a:r>
              <a:rPr lang="en-US" sz="3600" b="1"/>
              <a:t>Dựa vào hình 1 </a:t>
            </a:r>
            <a:r>
              <a:rPr lang="vi-VN" sz="3600" b="1"/>
              <a:t>đ</a:t>
            </a:r>
            <a:r>
              <a:rPr lang="en-US" sz="3600" b="1"/>
              <a:t>ể xây dựng s</a:t>
            </a:r>
            <a:r>
              <a:rPr lang="vi-VN" sz="3600" b="1"/>
              <a:t>ơ</a:t>
            </a:r>
            <a:r>
              <a:rPr lang="en-US" sz="3600" b="1"/>
              <a:t> </a:t>
            </a:r>
            <a:r>
              <a:rPr lang="vi-VN" sz="3600" b="1"/>
              <a:t>đ</a:t>
            </a:r>
            <a:r>
              <a:rPr lang="en-US" sz="3600" b="1"/>
              <a:t>ồ ( bằng chữ và mũi tên) chỉ ra mối quan hệ qua lại cỏ và bò trong bãi ch</a:t>
            </a:r>
            <a:r>
              <a:rPr lang="vi-VN" sz="3600" b="1"/>
              <a:t>ă</a:t>
            </a:r>
            <a:r>
              <a:rPr lang="en-US" sz="3600" b="1"/>
              <a:t>n thả bò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632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632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8"/>
          <p:cNvSpPr txBox="1">
            <a:spLocks noChangeArrowheads="1"/>
          </p:cNvSpPr>
          <p:nvPr/>
        </p:nvSpPr>
        <p:spPr bwMode="auto">
          <a:xfrm>
            <a:off x="304800" y="1447800"/>
            <a:ext cx="8610600" cy="4524375"/>
          </a:xfrm>
          <a:prstGeom prst="rect">
            <a:avLst/>
          </a:prstGeom>
          <a:solidFill>
            <a:schemeClr val="accent1"/>
          </a:solidFill>
          <a:ln w="57150" cmpd="thinThick">
            <a:solidFill>
              <a:srgbClr val="CC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/>
              <a:t>Câu 1</a:t>
            </a:r>
            <a:r>
              <a:rPr lang="en-US" sz="3200" b="1"/>
              <a:t> : Giữa bò và cỏ có mối quan hệ gì ? :............................................................</a:t>
            </a:r>
          </a:p>
          <a:p>
            <a:pPr eaLnBrk="1" hangingPunct="1"/>
            <a:r>
              <a:rPr lang="en-US" sz="3200" b="1"/>
              <a:t> </a:t>
            </a:r>
            <a:r>
              <a:rPr lang="en-US" sz="3200" b="1" u="sng"/>
              <a:t>Câu 2</a:t>
            </a:r>
            <a:r>
              <a:rPr lang="en-US" sz="3200" b="1"/>
              <a:t> : Phân bò </a:t>
            </a:r>
            <a:r>
              <a:rPr lang="vi-VN" sz="3200" b="1"/>
              <a:t>đư</a:t>
            </a:r>
            <a:r>
              <a:rPr lang="en-US" sz="3200" b="1"/>
              <a:t>ợc phân huỷ thành chất gì cung cấp cho cỏ ? :...................</a:t>
            </a:r>
          </a:p>
          <a:p>
            <a:pPr>
              <a:spcBef>
                <a:spcPct val="50000"/>
              </a:spcBef>
            </a:pPr>
            <a:r>
              <a:rPr lang="en-US" sz="3200" b="1"/>
              <a:t>………………………………………………………………………………..</a:t>
            </a:r>
          </a:p>
          <a:p>
            <a:pPr>
              <a:spcBef>
                <a:spcPct val="50000"/>
              </a:spcBef>
            </a:pPr>
            <a:r>
              <a:rPr lang="en-US" sz="3200" b="1" u="sng"/>
              <a:t>Câu 3</a:t>
            </a:r>
            <a:r>
              <a:rPr lang="en-US" sz="3200" b="1"/>
              <a:t> : Vẽ s</a:t>
            </a:r>
            <a:r>
              <a:rPr lang="vi-VN" sz="3200" b="1"/>
              <a:t>ơ</a:t>
            </a:r>
            <a:r>
              <a:rPr lang="en-US" sz="3200" b="1"/>
              <a:t> </a:t>
            </a:r>
            <a:r>
              <a:rPr lang="vi-VN" sz="3200" b="1"/>
              <a:t>đ</a:t>
            </a:r>
            <a:r>
              <a:rPr lang="en-US" sz="3200" b="1"/>
              <a:t>ồ ( bằng chữ ) chỉ mốiquan hệ giữa bò và cỏ.</a:t>
            </a:r>
          </a:p>
        </p:txBody>
      </p: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1752600" y="365125"/>
            <a:ext cx="5867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/>
              <a:t>Nội dung phiếu học tập </a:t>
            </a:r>
          </a:p>
        </p:txBody>
      </p:sp>
      <p:sp>
        <p:nvSpPr>
          <p:cNvPr id="605194" name="Text Box 10"/>
          <p:cNvSpPr txBox="1">
            <a:spLocks noChangeArrowheads="1"/>
          </p:cNvSpPr>
          <p:nvPr/>
        </p:nvSpPr>
        <p:spPr bwMode="auto">
          <a:xfrm>
            <a:off x="762000" y="1889125"/>
            <a:ext cx="541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CC0066"/>
                </a:solidFill>
              </a:rPr>
              <a:t>Phân bò là thức </a:t>
            </a:r>
            <a:r>
              <a:rPr lang="vi-VN" sz="3200" b="1">
                <a:solidFill>
                  <a:srgbClr val="CC0066"/>
                </a:solidFill>
              </a:rPr>
              <a:t>ă</a:t>
            </a:r>
            <a:r>
              <a:rPr lang="en-US" sz="3200" b="1">
                <a:solidFill>
                  <a:srgbClr val="CC0066"/>
                </a:solidFill>
              </a:rPr>
              <a:t>n của cỏ</a:t>
            </a:r>
          </a:p>
        </p:txBody>
      </p:sp>
      <p:sp>
        <p:nvSpPr>
          <p:cNvPr id="605195" name="Text Box 11"/>
          <p:cNvSpPr txBox="1">
            <a:spLocks noChangeArrowheads="1"/>
          </p:cNvSpPr>
          <p:nvPr/>
        </p:nvSpPr>
        <p:spPr bwMode="auto">
          <a:xfrm>
            <a:off x="1722438" y="3638550"/>
            <a:ext cx="403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CC0066"/>
                </a:solidFill>
              </a:rPr>
              <a:t>Chất khoáng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5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5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05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5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5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0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94" grpId="0"/>
      <p:bldP spid="6051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4"/>
          <p:cNvSpPr txBox="1">
            <a:spLocks noChangeArrowheads="1"/>
          </p:cNvSpPr>
          <p:nvPr/>
        </p:nvSpPr>
        <p:spPr bwMode="auto">
          <a:xfrm>
            <a:off x="838200" y="381000"/>
            <a:ext cx="7162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</a:rPr>
              <a:t>S</a:t>
            </a:r>
            <a:r>
              <a:rPr lang="vi-VN" sz="3200" b="1" u="sng">
                <a:solidFill>
                  <a:srgbClr val="FF0000"/>
                </a:solidFill>
              </a:rPr>
              <a:t>ơ</a:t>
            </a:r>
            <a:r>
              <a:rPr lang="en-US" sz="3200" b="1" u="sng">
                <a:solidFill>
                  <a:srgbClr val="FF0000"/>
                </a:solidFill>
              </a:rPr>
              <a:t> </a:t>
            </a:r>
            <a:r>
              <a:rPr lang="vi-VN" sz="3200" b="1" u="sng">
                <a:solidFill>
                  <a:srgbClr val="FF0000"/>
                </a:solidFill>
              </a:rPr>
              <a:t>đ</a:t>
            </a:r>
            <a:r>
              <a:rPr lang="en-US" sz="3200" b="1" u="sng">
                <a:solidFill>
                  <a:srgbClr val="FF0000"/>
                </a:solidFill>
              </a:rPr>
              <a:t>ồ chỉ mối quan hệ giữa bò và cỏ .</a:t>
            </a:r>
          </a:p>
        </p:txBody>
      </p:sp>
      <p:grpSp>
        <p:nvGrpSpPr>
          <p:cNvPr id="9219" name="Group 15"/>
          <p:cNvGrpSpPr>
            <a:grpSpLocks/>
          </p:cNvGrpSpPr>
          <p:nvPr/>
        </p:nvGrpSpPr>
        <p:grpSpPr bwMode="auto">
          <a:xfrm>
            <a:off x="533400" y="2667000"/>
            <a:ext cx="8305800" cy="1371600"/>
            <a:chOff x="240" y="2208"/>
            <a:chExt cx="5232" cy="864"/>
          </a:xfrm>
        </p:grpSpPr>
        <p:sp>
          <p:nvSpPr>
            <p:cNvPr id="9221" name="AutoShape 16"/>
            <p:cNvSpPr>
              <a:spLocks noChangeArrowheads="1"/>
            </p:cNvSpPr>
            <p:nvPr/>
          </p:nvSpPr>
          <p:spPr bwMode="auto">
            <a:xfrm>
              <a:off x="240" y="2208"/>
              <a:ext cx="1296" cy="864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9222" name="Text Box 17"/>
            <p:cNvSpPr txBox="1">
              <a:spLocks noChangeArrowheads="1"/>
            </p:cNvSpPr>
            <p:nvPr/>
          </p:nvSpPr>
          <p:spPr bwMode="auto">
            <a:xfrm>
              <a:off x="288" y="2448"/>
              <a:ext cx="129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/>
                <a:t>Phân bò </a:t>
              </a:r>
            </a:p>
          </p:txBody>
        </p:sp>
        <p:sp>
          <p:nvSpPr>
            <p:cNvPr id="9223" name="AutoShape 18"/>
            <p:cNvSpPr>
              <a:spLocks noChangeArrowheads="1"/>
            </p:cNvSpPr>
            <p:nvPr/>
          </p:nvSpPr>
          <p:spPr bwMode="auto">
            <a:xfrm>
              <a:off x="2208" y="2208"/>
              <a:ext cx="1296" cy="864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9224" name="Text Box 19"/>
            <p:cNvSpPr txBox="1">
              <a:spLocks noChangeArrowheads="1"/>
            </p:cNvSpPr>
            <p:nvPr/>
          </p:nvSpPr>
          <p:spPr bwMode="auto">
            <a:xfrm>
              <a:off x="2544" y="24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/>
                <a:t>Cỏ </a:t>
              </a:r>
            </a:p>
          </p:txBody>
        </p:sp>
        <p:sp>
          <p:nvSpPr>
            <p:cNvPr id="9225" name="AutoShape 20"/>
            <p:cNvSpPr>
              <a:spLocks noChangeArrowheads="1"/>
            </p:cNvSpPr>
            <p:nvPr/>
          </p:nvSpPr>
          <p:spPr bwMode="auto">
            <a:xfrm>
              <a:off x="4176" y="2208"/>
              <a:ext cx="1296" cy="864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9226" name="Text Box 21"/>
            <p:cNvSpPr txBox="1">
              <a:spLocks noChangeArrowheads="1"/>
            </p:cNvSpPr>
            <p:nvPr/>
          </p:nvSpPr>
          <p:spPr bwMode="auto">
            <a:xfrm>
              <a:off x="4464" y="24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/>
                <a:t>Bò </a:t>
              </a:r>
            </a:p>
          </p:txBody>
        </p:sp>
        <p:sp>
          <p:nvSpPr>
            <p:cNvPr id="9227" name="Line 22"/>
            <p:cNvSpPr>
              <a:spLocks noChangeShapeType="1"/>
            </p:cNvSpPr>
            <p:nvPr/>
          </p:nvSpPr>
          <p:spPr bwMode="auto">
            <a:xfrm>
              <a:off x="3504" y="2640"/>
              <a:ext cx="672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23"/>
            <p:cNvSpPr>
              <a:spLocks noChangeShapeType="1"/>
            </p:cNvSpPr>
            <p:nvPr/>
          </p:nvSpPr>
          <p:spPr bwMode="auto">
            <a:xfrm>
              <a:off x="1536" y="2688"/>
              <a:ext cx="672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99051" name="Picture 11" descr="0_Trang_132_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9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9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9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9"/>
          <p:cNvSpPr txBox="1">
            <a:spLocks noChangeArrowheads="1"/>
          </p:cNvSpPr>
          <p:nvPr/>
        </p:nvSpPr>
        <p:spPr bwMode="auto">
          <a:xfrm>
            <a:off x="914400" y="11430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/>
          </a:p>
        </p:txBody>
      </p:sp>
      <p:sp>
        <p:nvSpPr>
          <p:cNvPr id="561195" name="Text Box 43"/>
          <p:cNvSpPr txBox="1">
            <a:spLocks noChangeArrowheads="1"/>
          </p:cNvSpPr>
          <p:nvPr/>
        </p:nvSpPr>
        <p:spPr bwMode="auto">
          <a:xfrm>
            <a:off x="1066800" y="1203325"/>
            <a:ext cx="7239000" cy="3046413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/>
              <a:t>     </a:t>
            </a:r>
            <a:r>
              <a:rPr lang="en-US" sz="3200" b="1">
                <a:solidFill>
                  <a:srgbClr val="FF3300"/>
                </a:solidFill>
              </a:rPr>
              <a:t>Hình 1 cho thấy cỏ là thức </a:t>
            </a:r>
            <a:r>
              <a:rPr lang="vi-VN" sz="3200" b="1">
                <a:solidFill>
                  <a:srgbClr val="FF3300"/>
                </a:solidFill>
              </a:rPr>
              <a:t>ă</a:t>
            </a:r>
            <a:r>
              <a:rPr lang="en-US" sz="3200" b="1">
                <a:solidFill>
                  <a:srgbClr val="FF3300"/>
                </a:solidFill>
              </a:rPr>
              <a:t>n của bò , phân bò thải ra </a:t>
            </a:r>
            <a:r>
              <a:rPr lang="vi-VN" sz="3200" b="1">
                <a:solidFill>
                  <a:srgbClr val="FF3300"/>
                </a:solidFill>
              </a:rPr>
              <a:t>đư</a:t>
            </a:r>
            <a:r>
              <a:rPr lang="en-US" sz="3200" b="1">
                <a:solidFill>
                  <a:srgbClr val="FF3300"/>
                </a:solidFill>
              </a:rPr>
              <a:t>ợc phân huỷ ( nhờ vi khuẩn ) trong </a:t>
            </a:r>
            <a:r>
              <a:rPr lang="vi-VN" sz="3200" b="1">
                <a:solidFill>
                  <a:srgbClr val="FF3300"/>
                </a:solidFill>
              </a:rPr>
              <a:t>đ</a:t>
            </a:r>
            <a:r>
              <a:rPr lang="en-US" sz="3200" b="1">
                <a:solidFill>
                  <a:srgbClr val="FF3300"/>
                </a:solidFill>
              </a:rPr>
              <a:t>ất thành các chất khoáng .Các chất khoáng này lại trở thành thức </a:t>
            </a:r>
            <a:r>
              <a:rPr lang="vi-VN" sz="3200" b="1">
                <a:solidFill>
                  <a:srgbClr val="FF3300"/>
                </a:solidFill>
              </a:rPr>
              <a:t>ă</a:t>
            </a:r>
            <a:r>
              <a:rPr lang="en-US" sz="3200" b="1">
                <a:solidFill>
                  <a:srgbClr val="FF3300"/>
                </a:solidFill>
              </a:rPr>
              <a:t>n của cỏ ( </a:t>
            </a:r>
            <a:r>
              <a:rPr lang="vi-VN" sz="3200" b="1">
                <a:solidFill>
                  <a:srgbClr val="FF3300"/>
                </a:solidFill>
              </a:rPr>
              <a:t>đư</a:t>
            </a:r>
            <a:r>
              <a:rPr lang="en-US" sz="3200" b="1">
                <a:solidFill>
                  <a:srgbClr val="FF3300"/>
                </a:solidFill>
              </a:rPr>
              <a:t>ợc rể hút lên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61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61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61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93"/>
          <p:cNvSpPr txBox="1">
            <a:spLocks noChangeArrowheads="1"/>
          </p:cNvSpPr>
          <p:nvPr/>
        </p:nvSpPr>
        <p:spPr bwMode="auto">
          <a:xfrm>
            <a:off x="7467600" y="19050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/>
          </a:p>
        </p:txBody>
      </p:sp>
      <p:sp>
        <p:nvSpPr>
          <p:cNvPr id="11267" name="Text Box 103"/>
          <p:cNvSpPr txBox="1">
            <a:spLocks noChangeArrowheads="1"/>
          </p:cNvSpPr>
          <p:nvPr/>
        </p:nvSpPr>
        <p:spPr bwMode="auto">
          <a:xfrm>
            <a:off x="381000" y="20574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/>
          </a:p>
        </p:txBody>
      </p:sp>
      <p:sp>
        <p:nvSpPr>
          <p:cNvPr id="11268" name="Rectangle 523"/>
          <p:cNvSpPr>
            <a:spLocks noChangeArrowheads="1"/>
          </p:cNvSpPr>
          <p:nvPr/>
        </p:nvSpPr>
        <p:spPr bwMode="auto">
          <a:xfrm>
            <a:off x="152400" y="76200"/>
            <a:ext cx="5340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0066"/>
                </a:solidFill>
              </a:rPr>
              <a:t>Hoạt </a:t>
            </a:r>
            <a:r>
              <a:rPr lang="vi-VN" sz="3600" b="1" u="sng">
                <a:solidFill>
                  <a:srgbClr val="FF0066"/>
                </a:solidFill>
              </a:rPr>
              <a:t>đ</a:t>
            </a:r>
            <a:r>
              <a:rPr lang="en-US" sz="3600" b="1" u="sng">
                <a:solidFill>
                  <a:srgbClr val="FF0066"/>
                </a:solidFill>
              </a:rPr>
              <a:t>ộng 2 : nhóm </a:t>
            </a:r>
            <a:r>
              <a:rPr lang="vi-VN" sz="3600" b="1" u="sng">
                <a:solidFill>
                  <a:srgbClr val="FF0066"/>
                </a:solidFill>
              </a:rPr>
              <a:t>đ</a:t>
            </a:r>
            <a:r>
              <a:rPr lang="en-US" sz="3600" b="1" u="sng">
                <a:solidFill>
                  <a:srgbClr val="FF0066"/>
                </a:solidFill>
              </a:rPr>
              <a:t>ôi</a:t>
            </a:r>
          </a:p>
        </p:txBody>
      </p:sp>
      <p:grpSp>
        <p:nvGrpSpPr>
          <p:cNvPr id="11269" name="Group 528"/>
          <p:cNvGrpSpPr>
            <a:grpSpLocks/>
          </p:cNvGrpSpPr>
          <p:nvPr/>
        </p:nvGrpSpPr>
        <p:grpSpPr bwMode="auto">
          <a:xfrm>
            <a:off x="0" y="2362200"/>
            <a:ext cx="9144000" cy="4495800"/>
            <a:chOff x="0" y="1488"/>
            <a:chExt cx="5760" cy="2832"/>
          </a:xfrm>
        </p:grpSpPr>
        <p:pic>
          <p:nvPicPr>
            <p:cNvPr id="11281" name="Picture 522" descr="0_Trang_133_jpg"/>
            <p:cNvPicPr>
              <a:picLocks noChangeAspect="1" noChangeArrowheads="1"/>
            </p:cNvPicPr>
            <p:nvPr/>
          </p:nvPicPr>
          <p:blipFill>
            <a:blip r:embed="rId2"/>
            <a:srcRect b="12500"/>
            <a:stretch>
              <a:fillRect/>
            </a:stretch>
          </p:blipFill>
          <p:spPr bwMode="auto">
            <a:xfrm>
              <a:off x="0" y="1488"/>
              <a:ext cx="5760" cy="2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282" name="Group 527"/>
            <p:cNvGrpSpPr>
              <a:grpSpLocks/>
            </p:cNvGrpSpPr>
            <p:nvPr/>
          </p:nvGrpSpPr>
          <p:grpSpPr bwMode="auto">
            <a:xfrm>
              <a:off x="192" y="1584"/>
              <a:ext cx="4757" cy="2700"/>
              <a:chOff x="192" y="1584"/>
              <a:chExt cx="4757" cy="2700"/>
            </a:xfrm>
          </p:grpSpPr>
          <p:sp>
            <p:nvSpPr>
              <p:cNvPr id="11283" name="Rectangle 521"/>
              <p:cNvSpPr>
                <a:spLocks noChangeArrowheads="1"/>
              </p:cNvSpPr>
              <p:nvPr/>
            </p:nvSpPr>
            <p:spPr bwMode="auto">
              <a:xfrm>
                <a:off x="192" y="1728"/>
                <a:ext cx="37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Cỏ</a:t>
                </a:r>
              </a:p>
            </p:txBody>
          </p:sp>
          <p:sp>
            <p:nvSpPr>
              <p:cNvPr id="11284" name="Rectangle 524"/>
              <p:cNvSpPr>
                <a:spLocks noChangeArrowheads="1"/>
              </p:cNvSpPr>
              <p:nvPr/>
            </p:nvSpPr>
            <p:spPr bwMode="auto">
              <a:xfrm>
                <a:off x="4413" y="1584"/>
                <a:ext cx="53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Cáo </a:t>
                </a:r>
              </a:p>
            </p:txBody>
          </p:sp>
          <p:sp>
            <p:nvSpPr>
              <p:cNvPr id="11285" name="Rectangle 525"/>
              <p:cNvSpPr>
                <a:spLocks noChangeArrowheads="1"/>
              </p:cNvSpPr>
              <p:nvPr/>
            </p:nvSpPr>
            <p:spPr bwMode="auto">
              <a:xfrm>
                <a:off x="2352" y="1632"/>
                <a:ext cx="47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Thỏ</a:t>
                </a:r>
              </a:p>
            </p:txBody>
          </p:sp>
          <p:sp>
            <p:nvSpPr>
              <p:cNvPr id="11286" name="Rectangle 526"/>
              <p:cNvSpPr>
                <a:spLocks noChangeArrowheads="1"/>
              </p:cNvSpPr>
              <p:nvPr/>
            </p:nvSpPr>
            <p:spPr bwMode="auto">
              <a:xfrm>
                <a:off x="2160" y="3993"/>
                <a:ext cx="97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Vi khuẩn </a:t>
                </a:r>
              </a:p>
            </p:txBody>
          </p:sp>
        </p:grpSp>
      </p:grpSp>
      <p:sp>
        <p:nvSpPr>
          <p:cNvPr id="11270" name="Text Box 529"/>
          <p:cNvSpPr txBox="1">
            <a:spLocks noChangeArrowheads="1"/>
          </p:cNvSpPr>
          <p:nvPr/>
        </p:nvSpPr>
        <p:spPr bwMode="auto">
          <a:xfrm>
            <a:off x="76200" y="838200"/>
            <a:ext cx="9144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   Chỉ mối quan hệ về thức </a:t>
            </a:r>
            <a:r>
              <a:rPr lang="vi-VN" sz="3200" b="1"/>
              <a:t>ă</a:t>
            </a:r>
            <a:r>
              <a:rPr lang="en-US" sz="3200" b="1"/>
              <a:t>n trong tự nhiên qua s</a:t>
            </a:r>
            <a:r>
              <a:rPr lang="vi-VN" sz="3200" b="1"/>
              <a:t>ơ</a:t>
            </a:r>
            <a:r>
              <a:rPr lang="en-US" sz="3200" b="1"/>
              <a:t> </a:t>
            </a:r>
            <a:r>
              <a:rPr lang="vi-VN" sz="3200" b="1"/>
              <a:t>đ</a:t>
            </a:r>
            <a:r>
              <a:rPr lang="en-US" sz="3200" b="1"/>
              <a:t>ồ sau :</a:t>
            </a:r>
          </a:p>
        </p:txBody>
      </p:sp>
      <p:sp>
        <p:nvSpPr>
          <p:cNvPr id="11271" name="Text Box 531"/>
          <p:cNvSpPr txBox="1">
            <a:spLocks noChangeArrowheads="1"/>
          </p:cNvSpPr>
          <p:nvPr/>
        </p:nvSpPr>
        <p:spPr bwMode="auto">
          <a:xfrm>
            <a:off x="2133600" y="5043488"/>
            <a:ext cx="4495800" cy="461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Xác chết </a:t>
            </a:r>
            <a:r>
              <a:rPr lang="vi-VN" sz="2400" b="1"/>
              <a:t>đ</a:t>
            </a:r>
            <a:r>
              <a:rPr lang="en-US" sz="2400" b="1"/>
              <a:t>ang bị phân huỷ</a:t>
            </a:r>
          </a:p>
        </p:txBody>
      </p:sp>
      <p:grpSp>
        <p:nvGrpSpPr>
          <p:cNvPr id="4" name="Group 541"/>
          <p:cNvGrpSpPr>
            <a:grpSpLocks/>
          </p:cNvGrpSpPr>
          <p:nvPr/>
        </p:nvGrpSpPr>
        <p:grpSpPr bwMode="auto">
          <a:xfrm>
            <a:off x="457200" y="3886200"/>
            <a:ext cx="7543800" cy="2209800"/>
            <a:chOff x="288" y="2448"/>
            <a:chExt cx="4752" cy="1392"/>
          </a:xfrm>
        </p:grpSpPr>
        <p:sp>
          <p:nvSpPr>
            <p:cNvPr id="11273" name="Line 532"/>
            <p:cNvSpPr>
              <a:spLocks noChangeShapeType="1"/>
            </p:cNvSpPr>
            <p:nvPr/>
          </p:nvSpPr>
          <p:spPr bwMode="auto">
            <a:xfrm>
              <a:off x="1008" y="2448"/>
              <a:ext cx="91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Line 533"/>
            <p:cNvSpPr>
              <a:spLocks noChangeShapeType="1"/>
            </p:cNvSpPr>
            <p:nvPr/>
          </p:nvSpPr>
          <p:spPr bwMode="auto">
            <a:xfrm flipV="1">
              <a:off x="3408" y="2448"/>
              <a:ext cx="91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75" name="Group 536"/>
            <p:cNvGrpSpPr>
              <a:grpSpLocks/>
            </p:cNvGrpSpPr>
            <p:nvPr/>
          </p:nvGrpSpPr>
          <p:grpSpPr bwMode="auto">
            <a:xfrm>
              <a:off x="3408" y="2976"/>
              <a:ext cx="1632" cy="816"/>
              <a:chOff x="3408" y="2976"/>
              <a:chExt cx="1632" cy="816"/>
            </a:xfrm>
          </p:grpSpPr>
          <p:sp>
            <p:nvSpPr>
              <p:cNvPr id="11279" name="Line 534"/>
              <p:cNvSpPr>
                <a:spLocks noChangeShapeType="1"/>
              </p:cNvSpPr>
              <p:nvPr/>
            </p:nvSpPr>
            <p:spPr bwMode="auto">
              <a:xfrm flipH="1">
                <a:off x="3408" y="3792"/>
                <a:ext cx="1632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0" name="Line 535"/>
              <p:cNvSpPr>
                <a:spLocks noChangeShapeType="1"/>
              </p:cNvSpPr>
              <p:nvPr/>
            </p:nvSpPr>
            <p:spPr bwMode="auto">
              <a:xfrm>
                <a:off x="5040" y="2976"/>
                <a:ext cx="0" cy="816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76" name="Group 540"/>
            <p:cNvGrpSpPr>
              <a:grpSpLocks/>
            </p:cNvGrpSpPr>
            <p:nvPr/>
          </p:nvGrpSpPr>
          <p:grpSpPr bwMode="auto">
            <a:xfrm>
              <a:off x="288" y="2832"/>
              <a:ext cx="1584" cy="1008"/>
              <a:chOff x="288" y="2832"/>
              <a:chExt cx="1584" cy="1008"/>
            </a:xfrm>
          </p:grpSpPr>
          <p:sp>
            <p:nvSpPr>
              <p:cNvPr id="11277" name="Line 538"/>
              <p:cNvSpPr>
                <a:spLocks noChangeShapeType="1"/>
              </p:cNvSpPr>
              <p:nvPr/>
            </p:nvSpPr>
            <p:spPr bwMode="auto">
              <a:xfrm rot="5400000" flipH="1">
                <a:off x="-216" y="3336"/>
                <a:ext cx="1008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8" name="Line 539"/>
              <p:cNvSpPr>
                <a:spLocks noChangeShapeType="1"/>
              </p:cNvSpPr>
              <p:nvPr/>
            </p:nvSpPr>
            <p:spPr bwMode="auto">
              <a:xfrm rot="5400000">
                <a:off x="1080" y="3048"/>
                <a:ext cx="0" cy="1584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5836</TotalTime>
  <Words>516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PhÇN Hai </dc:title>
  <dc:creator>User</dc:creator>
  <cp:lastModifiedBy>CSTeam</cp:lastModifiedBy>
  <cp:revision>279</cp:revision>
  <dcterms:created xsi:type="dcterms:W3CDTF">2001-10-31T18:28:35Z</dcterms:created>
  <dcterms:modified xsi:type="dcterms:W3CDTF">2016-06-30T01:11:40Z</dcterms:modified>
</cp:coreProperties>
</file>